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82F01-0646-4988-B508-65117F7D57CA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6DDFF-4BAB-4D5B-A7D0-92CC0270FC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82F01-0646-4988-B508-65117F7D57CA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6DDFF-4BAB-4D5B-A7D0-92CC0270FC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82F01-0646-4988-B508-65117F7D57CA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6DDFF-4BAB-4D5B-A7D0-92CC0270FC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82F01-0646-4988-B508-65117F7D57CA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6DDFF-4BAB-4D5B-A7D0-92CC0270FC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82F01-0646-4988-B508-65117F7D57CA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6DDFF-4BAB-4D5B-A7D0-92CC0270FC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82F01-0646-4988-B508-65117F7D57CA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6DDFF-4BAB-4D5B-A7D0-92CC0270FC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82F01-0646-4988-B508-65117F7D57CA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6DDFF-4BAB-4D5B-A7D0-92CC0270FC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82F01-0646-4988-B508-65117F7D57CA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6DDFF-4BAB-4D5B-A7D0-92CC0270FC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82F01-0646-4988-B508-65117F7D57CA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6DDFF-4BAB-4D5B-A7D0-92CC0270FC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82F01-0646-4988-B508-65117F7D57CA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6DDFF-4BAB-4D5B-A7D0-92CC0270FC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82F01-0646-4988-B508-65117F7D57CA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6DDFF-4BAB-4D5B-A7D0-92CC0270FC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82F01-0646-4988-B508-65117F7D57CA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6DDFF-4BAB-4D5B-A7D0-92CC0270FC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arngrammar.net/english-grammar/sentence-definition-n-type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arngrammar.net/english-grammar/interjection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arngrammar.net/english-grammar/clauses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arngrammar.net/english-grammar/suffixes" TargetMode="External"/><Relationship Id="rId2" Type="http://schemas.openxmlformats.org/officeDocument/2006/relationships/hyperlink" Target="https://www.learngrammar.net/english-grammar/noun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learngrammar.net/english-grammar/prefixes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828799"/>
          </a:xfrm>
        </p:spPr>
        <p:txBody>
          <a:bodyPr/>
          <a:lstStyle/>
          <a:p>
            <a:r>
              <a:rPr lang="en-US" dirty="0">
                <a:latin typeface="Arial Black" pitchFamily="34" charset="0"/>
              </a:rPr>
              <a:t>Punctuation</a:t>
            </a:r>
            <a:br>
              <a:rPr lang="en-US" dirty="0">
                <a:latin typeface="Arial Black" pitchFamily="34" charset="0"/>
              </a:rPr>
            </a:br>
            <a:endParaRPr lang="en-US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Department of English</a:t>
            </a:r>
          </a:p>
          <a:p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Kanya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Mahavidyalaya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Kharkhoda</a:t>
            </a:r>
            <a:endParaRPr lang="en-US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Sonepat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Haryana</a:t>
            </a:r>
          </a:p>
          <a:p>
            <a:endParaRPr lang="en-US" dirty="0"/>
          </a:p>
        </p:txBody>
      </p:sp>
      <p:pic>
        <p:nvPicPr>
          <p:cNvPr id="4" name="Picture 3" descr="kanya-mahavidyalaya-girls-college-9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1905000"/>
            <a:ext cx="1905000" cy="1905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  <a:latin typeface="Arial Black" pitchFamily="34" charset="0"/>
              </a:rPr>
              <a:t>Introduction</a:t>
            </a:r>
            <a:endParaRPr lang="en-US" dirty="0"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There </a:t>
            </a:r>
            <a:r>
              <a:rPr lang="en-US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was no punctuation in any languages of ancient times. With the advancement of civilization, punctuation was introduced in the written form of the language to help a reader distinguish words and ideas from each other and to mirror the natural rhythms of the spoken language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Definition of Punctuation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Punctuation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is a set of marks that regulates and clarifies the meanings of different texts. The term “punctuation” has originated from the Medieval Latin word “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pūnctuātiōn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,” which means markings or signs.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Castellar" pitchFamily="18" charset="0"/>
                <a:cs typeface="Times New Roman" pitchFamily="18" charset="0"/>
              </a:rPr>
              <a:t>Types of Punctuation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 descr="punctuation-5-63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Period (.)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 fontAlgn="base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The period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is also called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full stop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in England. A period declares the end of a sentence. It also indicates the separation of sentences so that the readers cannot mix up different sentences. A period is used at the end of a sentence which is complete and not a question or an </a:t>
            </a:r>
            <a:r>
              <a:rPr lang="en-US" u="sng" dirty="0">
                <a:latin typeface="Times New Roman" pitchFamily="18" charset="0"/>
                <a:cs typeface="Times New Roman" pitchFamily="18" charset="0"/>
                <a:hlinkClick r:id="rId2" tooltip="Exclamatory sentence"/>
              </a:rPr>
              <a:t>exclamatory sentence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fontAlgn="base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Example: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en-US" dirty="0">
                <a:latin typeface="Times New Roman" pitchFamily="18" charset="0"/>
                <a:cs typeface="Times New Roman" pitchFamily="18" charset="0"/>
              </a:rPr>
              <a:t>Alex was a little boy when he first saw a person dying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He was so shocked and panicked that he could not sleep for several days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 He still fears the sight of someone’s death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The period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is also used in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abbreviations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fontAlgn="base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Example: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en-US" dirty="0">
                <a:latin typeface="Times New Roman" pitchFamily="18" charset="0"/>
                <a:cs typeface="Times New Roman" pitchFamily="18" charset="0"/>
              </a:rPr>
              <a:t>Saint = St.</a:t>
            </a:r>
          </a:p>
          <a:p>
            <a:pPr algn="just" fontAlgn="base"/>
            <a:r>
              <a:rPr lang="en-US" dirty="0">
                <a:latin typeface="Times New Roman" pitchFamily="18" charset="0"/>
                <a:cs typeface="Times New Roman" pitchFamily="18" charset="0"/>
              </a:rPr>
              <a:t>Exempli gratia = e.g.</a:t>
            </a:r>
          </a:p>
          <a:p>
            <a:pPr algn="just" fontAlgn="base"/>
            <a:r>
              <a:rPr lang="en-US" dirty="0">
                <a:latin typeface="Times New Roman" pitchFamily="18" charset="0"/>
                <a:cs typeface="Times New Roman" pitchFamily="18" charset="0"/>
              </a:rPr>
              <a:t>Nota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= N.B.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Note of Interrogation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(Question Mark) (?)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 fontAlgn="base"/>
            <a:r>
              <a:rPr lang="en-US" dirty="0"/>
              <a:t>The note of interrogation is used to complete sentences that form a direct question. Indirect questions are regarded as statements, and they take periods, not question marks.</a:t>
            </a:r>
          </a:p>
          <a:p>
            <a:pPr algn="just" fontAlgn="base"/>
            <a:r>
              <a:rPr lang="en-US" dirty="0"/>
              <a:t>Example:</a:t>
            </a:r>
          </a:p>
          <a:p>
            <a:pPr algn="just" fontAlgn="base"/>
            <a:r>
              <a:rPr lang="en-US" dirty="0"/>
              <a:t>Have you had your breakfast</a:t>
            </a:r>
            <a:r>
              <a:rPr lang="en-US" u="sng" dirty="0"/>
              <a:t>?</a:t>
            </a:r>
            <a:endParaRPr lang="en-US" dirty="0"/>
          </a:p>
          <a:p>
            <a:pPr algn="just" fontAlgn="base"/>
            <a:r>
              <a:rPr lang="en-US" dirty="0"/>
              <a:t>Where are you going</a:t>
            </a:r>
            <a:r>
              <a:rPr lang="en-US" u="sng" dirty="0"/>
              <a:t>?</a:t>
            </a:r>
            <a:endParaRPr lang="en-US" dirty="0"/>
          </a:p>
          <a:p>
            <a:pPr algn="just" fontAlgn="base"/>
            <a:r>
              <a:rPr lang="en-US" dirty="0"/>
              <a:t>I don’t know where he is going. (A statement, not a direct question)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/>
              <a:t>Note of Exclamation (Exclamation mark/point) (!)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algn="just" fontAlgn="base"/>
            <a:r>
              <a:rPr lang="en-US" dirty="0">
                <a:latin typeface="Times New Roman" pitchFamily="18" charset="0"/>
                <a:cs typeface="Times New Roman" pitchFamily="18" charset="0"/>
              </a:rPr>
              <a:t>The 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note of exclamation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indicates excitement, either positive or negative. It can also be used for giving additional emphasis to sentences, phrases, or single words, and especially to commands and </a:t>
            </a:r>
            <a:r>
              <a:rPr lang="en-US" u="sng" dirty="0">
                <a:latin typeface="Times New Roman" pitchFamily="18" charset="0"/>
                <a:cs typeface="Times New Roman" pitchFamily="18" charset="0"/>
                <a:hlinkClick r:id="rId2"/>
              </a:rPr>
              <a:t>interjections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fontAlgn="base"/>
            <a:r>
              <a:rPr lang="en-US" b="1" dirty="0">
                <a:latin typeface="Times New Roman" pitchFamily="18" charset="0"/>
                <a:cs typeface="Times New Roman" pitchFamily="18" charset="0"/>
              </a:rPr>
              <a:t>Example: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en-US" dirty="0">
                <a:latin typeface="Times New Roman" pitchFamily="18" charset="0"/>
                <a:cs typeface="Times New Roman" pitchFamily="18" charset="0"/>
              </a:rPr>
              <a:t>Wait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!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Don’t take another step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!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en-US" dirty="0">
                <a:latin typeface="Times New Roman" pitchFamily="18" charset="0"/>
                <a:cs typeface="Times New Roman" pitchFamily="18" charset="0"/>
              </a:rPr>
              <a:t>I can’t believe she could say that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!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en-US" dirty="0">
                <a:latin typeface="Times New Roman" pitchFamily="18" charset="0"/>
                <a:cs typeface="Times New Roman" pitchFamily="18" charset="0"/>
              </a:rPr>
              <a:t>What a gorgeous house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!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en-US" b="1" dirty="0">
                <a:latin typeface="Times New Roman" pitchFamily="18" charset="0"/>
                <a:cs typeface="Times New Roman" pitchFamily="18" charset="0"/>
              </a:rPr>
              <a:t>Note: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It is best to avoid using a note of exclamation whenever the excitement can be described in words. You should be meticulous in using this punctuation in any form of writing.</a:t>
            </a:r>
          </a:p>
          <a:p>
            <a:pPr fontAlgn="base"/>
            <a:r>
              <a:rPr lang="en-US" dirty="0"/>
              <a:t>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Comma (,)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fontAlgn="base"/>
            <a:r>
              <a:rPr lang="en-US" dirty="0">
                <a:latin typeface="Times New Roman" pitchFamily="18" charset="0"/>
                <a:cs typeface="Times New Roman" pitchFamily="18" charset="0"/>
              </a:rPr>
              <a:t>The 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comma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is the most useful and common punctuation mark in English. It has many important roles in making a written form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Engl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Example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en-US" dirty="0">
                <a:latin typeface="Times New Roman" pitchFamily="18" charset="0"/>
                <a:cs typeface="Times New Roman" pitchFamily="18" charset="0"/>
              </a:rPr>
              <a:t>They finished dinner in pin-drop silence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but Alex knew that he would have to apologize.</a:t>
            </a:r>
          </a:p>
          <a:p>
            <a:pPr algn="just" fontAlgn="base"/>
            <a:r>
              <a:rPr lang="en-US" dirty="0">
                <a:latin typeface="Times New Roman" pitchFamily="18" charset="0"/>
                <a:cs typeface="Times New Roman" pitchFamily="18" charset="0"/>
              </a:rPr>
              <a:t>I wanted to watch a movie after dinner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but I could not tell her as I was confused about her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reactions.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Colon (:)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 fontAlgn="base"/>
            <a:r>
              <a:rPr lang="en-US" b="1" dirty="0">
                <a:latin typeface="Times New Roman" pitchFamily="18" charset="0"/>
                <a:cs typeface="Times New Roman" pitchFamily="18" charset="0"/>
              </a:rPr>
              <a:t>Colons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are the least used punctuation mark. The usage of colons is limited. Yet, if you know how to use them, you will be able to use them in your writing.</a:t>
            </a:r>
          </a:p>
          <a:p>
            <a:pPr algn="just" fontAlgn="base"/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Colons are used in the salutations of formal letters.</a:t>
            </a:r>
          </a:p>
          <a:p>
            <a:pPr algn="just" fontAlgn="base"/>
            <a:r>
              <a:rPr lang="en-US" b="1" dirty="0">
                <a:latin typeface="Times New Roman" pitchFamily="18" charset="0"/>
                <a:cs typeface="Times New Roman" pitchFamily="18" charset="0"/>
              </a:rPr>
              <a:t>Example: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en-US" dirty="0">
                <a:latin typeface="Times New Roman" pitchFamily="18" charset="0"/>
                <a:cs typeface="Times New Roman" pitchFamily="18" charset="0"/>
              </a:rPr>
              <a:t>Dear Sir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en-US" dirty="0">
                <a:latin typeface="Times New Roman" pitchFamily="18" charset="0"/>
                <a:cs typeface="Times New Roman" pitchFamily="18" charset="0"/>
              </a:rPr>
              <a:t>To whom it may concern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en-US" dirty="0">
                <a:latin typeface="Times New Roman" pitchFamily="18" charset="0"/>
                <a:cs typeface="Times New Roman" pitchFamily="18" charset="0"/>
              </a:rPr>
              <a:t>To all members: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Semicolon (;)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 fontAlgn="base"/>
            <a:r>
              <a:rPr lang="en-US" b="1" dirty="0">
                <a:latin typeface="Times New Roman" pitchFamily="18" charset="0"/>
                <a:cs typeface="Times New Roman" pitchFamily="18" charset="0"/>
              </a:rPr>
              <a:t>Semicolons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are almost like periods, but they connect two </a:t>
            </a:r>
            <a:r>
              <a:rPr lang="en-US" u="sng" dirty="0">
                <a:latin typeface="Times New Roman" pitchFamily="18" charset="0"/>
                <a:cs typeface="Times New Roman" pitchFamily="18" charset="0"/>
                <a:hlinkClick r:id="rId2" tooltip="independent clauses"/>
              </a:rPr>
              <a:t>independent clauses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or sentences together instead of using a coordinating conjunction. Semicolons between the two clauses or sentences indicate that the clauses are closely related. Semicolons can be replaced by the coordinating conjunctions.</a:t>
            </a:r>
          </a:p>
          <a:p>
            <a:pPr algn="just" fontAlgn="base"/>
            <a:r>
              <a:rPr lang="en-US" b="1" dirty="0">
                <a:latin typeface="Times New Roman" pitchFamily="18" charset="0"/>
                <a:cs typeface="Times New Roman" pitchFamily="18" charset="0"/>
              </a:rPr>
              <a:t>Example: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 We do not need a car now; we want to sell it. (This semicolon could be replaced by ‘and’.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Hyphen (-)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fontAlgn="base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Hyphens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combine words together to make </a:t>
            </a:r>
            <a:r>
              <a:rPr lang="en-US" u="sng" dirty="0">
                <a:latin typeface="Times New Roman" pitchFamily="18" charset="0"/>
                <a:cs typeface="Times New Roman" pitchFamily="18" charset="0"/>
                <a:hlinkClick r:id="rId2"/>
              </a:rPr>
              <a:t>Compound Nouns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/Adjectives. Hyphens are also used with some </a:t>
            </a:r>
            <a:r>
              <a:rPr lang="en-US" u="sng" dirty="0">
                <a:latin typeface="Times New Roman" pitchFamily="18" charset="0"/>
                <a:cs typeface="Times New Roman" pitchFamily="18" charset="0"/>
                <a:hlinkClick r:id="rId3" tooltip="Suffixes"/>
              </a:rPr>
              <a:t>suffixes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and </a:t>
            </a:r>
            <a:r>
              <a:rPr lang="en-US" u="sng" dirty="0">
                <a:latin typeface="Times New Roman" pitchFamily="18" charset="0"/>
                <a:cs typeface="Times New Roman" pitchFamily="18" charset="0"/>
                <a:hlinkClick r:id="rId4" tooltip="prefixes"/>
              </a:rPr>
              <a:t>prefixes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such as -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like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-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wise, anti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-, and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post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to make new adjectives.</a:t>
            </a:r>
          </a:p>
          <a:p>
            <a:pPr fontAlgn="base"/>
            <a:r>
              <a:rPr lang="en-US" b="1" dirty="0">
                <a:latin typeface="Times New Roman" pitchFamily="18" charset="0"/>
                <a:cs typeface="Times New Roman" pitchFamily="18" charset="0"/>
              </a:rPr>
              <a:t>Example: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571500" indent="-571500" fontAlgn="base">
              <a:buFont typeface="+mj-lt"/>
              <a:buAutoNum type="romanU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Anti-violent</a:t>
            </a:r>
          </a:p>
          <a:p>
            <a:pPr marL="571500" indent="-571500" fontAlgn="base">
              <a:buFont typeface="+mj-lt"/>
              <a:buAutoNum type="romanU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Dog-like</a:t>
            </a:r>
          </a:p>
          <a:p>
            <a:pPr marL="571500" indent="-571500" fontAlgn="base">
              <a:buFont typeface="+mj-lt"/>
              <a:buAutoNum type="romanU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Ability-wise</a:t>
            </a:r>
          </a:p>
          <a:p>
            <a:pPr marL="571500" indent="-571500" fontAlgn="base">
              <a:buFont typeface="+mj-lt"/>
              <a:buAutoNum type="romanU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Decision-making</a:t>
            </a:r>
          </a:p>
          <a:p>
            <a:pPr marL="571500" indent="-571500" fontAlgn="base">
              <a:buFont typeface="+mj-lt"/>
              <a:buAutoNum type="romanU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City-owned 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Dash (–)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 fontAlgn="base"/>
            <a:r>
              <a:rPr lang="en-US" dirty="0">
                <a:latin typeface="Times New Roman" pitchFamily="18" charset="0"/>
                <a:cs typeface="Times New Roman" pitchFamily="18" charset="0"/>
              </a:rPr>
              <a:t>A 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dash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hints a brief break in thought or helps to add information to a sentence. A dash has no space before or after it.</a:t>
            </a:r>
          </a:p>
          <a:p>
            <a:pPr algn="just" fontAlgn="base"/>
            <a:r>
              <a:rPr lang="en-US" b="1" dirty="0">
                <a:latin typeface="Times New Roman" pitchFamily="18" charset="0"/>
                <a:cs typeface="Times New Roman" pitchFamily="18" charset="0"/>
              </a:rPr>
              <a:t>Example: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en-US" dirty="0">
                <a:latin typeface="Times New Roman" pitchFamily="18" charset="0"/>
                <a:cs typeface="Times New Roman" pitchFamily="18" charset="0"/>
              </a:rPr>
              <a:t>The man was running around the building—I couldn’t see his face—and disappeared down the alley.</a:t>
            </a:r>
          </a:p>
          <a:p>
            <a:pPr algn="just" fontAlgn="base"/>
            <a:r>
              <a:rPr lang="en-US" dirty="0">
                <a:latin typeface="Times New Roman" pitchFamily="18" charset="0"/>
                <a:cs typeface="Times New Roman" pitchFamily="18" charset="0"/>
              </a:rPr>
              <a:t>This house—and every house on the street—will be connected by this wire.</a:t>
            </a:r>
          </a:p>
          <a:p>
            <a:pPr algn="just" fontAlgn="base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Russel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Crow—you know him, I think—is coming to our locality.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Apostrophe (’)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fontAlgn="base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apostrophe indicates possession and the exclusion of letters in contractions.</a:t>
            </a:r>
          </a:p>
          <a:p>
            <a:pPr algn="just" fontAlgn="base"/>
            <a:r>
              <a:rPr lang="en-US" b="1" dirty="0">
                <a:latin typeface="Times New Roman" pitchFamily="18" charset="0"/>
                <a:cs typeface="Times New Roman" pitchFamily="18" charset="0"/>
              </a:rPr>
              <a:t>Example: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en-US" dirty="0">
                <a:latin typeface="Times New Roman" pitchFamily="18" charset="0"/>
                <a:cs typeface="Times New Roman" pitchFamily="18" charset="0"/>
              </a:rPr>
              <a:t>They’re going to Canada.</a:t>
            </a:r>
          </a:p>
          <a:p>
            <a:pPr algn="just" fontAlgn="base"/>
            <a:r>
              <a:rPr lang="en-US" dirty="0">
                <a:latin typeface="Times New Roman" pitchFamily="18" charset="0"/>
                <a:cs typeface="Times New Roman" pitchFamily="18" charset="0"/>
              </a:rPr>
              <a:t>I’m not going.</a:t>
            </a:r>
          </a:p>
          <a:p>
            <a:pPr algn="just" fontAlgn="base"/>
            <a:r>
              <a:rPr lang="en-US" dirty="0">
                <a:latin typeface="Times New Roman" pitchFamily="18" charset="0"/>
                <a:cs typeface="Times New Roman" pitchFamily="18" charset="0"/>
              </a:rPr>
              <a:t>Robert’s watch</a:t>
            </a:r>
          </a:p>
          <a:p>
            <a:pPr algn="just" fontAlgn="base"/>
            <a:r>
              <a:rPr lang="en-US" dirty="0">
                <a:latin typeface="Times New Roman" pitchFamily="18" charset="0"/>
                <a:cs typeface="Times New Roman" pitchFamily="18" charset="0"/>
              </a:rPr>
              <a:t>Someone's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glasses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Quotation Marks (‘...’/“... ... ..”)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 fontAlgn="base"/>
            <a:r>
              <a:rPr lang="en-US" b="1" dirty="0">
                <a:latin typeface="Times New Roman" pitchFamily="18" charset="0"/>
                <a:cs typeface="Times New Roman" pitchFamily="18" charset="0"/>
              </a:rPr>
              <a:t>Quotation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marks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are used for enclosing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direct quotations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of written or spoken words of others, or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 dialog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said by characters in fiction.</a:t>
            </a:r>
          </a:p>
          <a:p>
            <a:pPr algn="just" fontAlgn="base"/>
            <a:r>
              <a:rPr lang="en-US" dirty="0">
                <a:latin typeface="Times New Roman" pitchFamily="18" charset="0"/>
                <a:cs typeface="Times New Roman" pitchFamily="18" charset="0"/>
              </a:rPr>
              <a:t>They are also called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quote marks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or just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quotes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for short. The first of the pair is the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opening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or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open quote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It curves to the right: “ ‘. The second one is the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closing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or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close quote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It curves to the left: ’ ”.</a:t>
            </a:r>
          </a:p>
          <a:p>
            <a:pPr marL="514350" indent="-514350" algn="just" fontAlgn="base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Example: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 fontAlgn="base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Have you seen the music video for the song “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Despacito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”?</a:t>
            </a:r>
          </a:p>
          <a:p>
            <a:pPr marL="514350" indent="-514350" algn="just" fontAlgn="base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“Play with aggression” shouted the coach.</a:t>
            </a:r>
          </a:p>
          <a:p>
            <a:pPr marL="514350" indent="-514350" algn="just" fontAlgn="base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Your exact words were “get out of my room.”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Parentheses - ()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Parentheses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block off materials that interrupt the text to add information.</a:t>
            </a:r>
          </a:p>
          <a:p>
            <a:pPr marL="514350" indent="-514350" fontAlgn="base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Example: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fontAlgn="base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parks (in Boston) are always crowded.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We provide a lot of services. (See our website)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We provide a lot of services (see our website).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Brackets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 fontAlgn="base">
              <a:buNone/>
            </a:pPr>
            <a:r>
              <a:rPr lang="en-US" i="1" dirty="0">
                <a:latin typeface="Times New Roman" pitchFamily="18" charset="0"/>
                <a:cs typeface="Times New Roman" pitchFamily="18" charset="0"/>
              </a:rPr>
              <a:t>Brackets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enclose the additional things in the quoted material. These additions are used for clarifications of the words or phrases of the quoted materials.</a:t>
            </a:r>
          </a:p>
          <a:p>
            <a:pPr algn="just" fontAlgn="base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Example: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 fontAlgn="base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“It [the river] taught me all I ever knew about life.”</a:t>
            </a:r>
          </a:p>
          <a:p>
            <a:pPr marL="514350" indent="-514350" algn="just" fontAlgn="base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“Yeats used to love her [Maude Gonne], and he wrote many poems about her.”</a:t>
            </a:r>
          </a:p>
          <a:p>
            <a:pPr marL="514350" indent="-514350" algn="just" fontAlgn="base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“Every man[sic] must die one day.”</a:t>
            </a:r>
          </a:p>
          <a:p>
            <a:pPr marL="514350" indent="-514350" algn="just">
              <a:buFont typeface="+mj-lt"/>
              <a:buAutoNum type="arabicPeriod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403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Picture 2" descr="9fb8dc8cc5a0f8e2c17d6ccc1f952f3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066800"/>
            <a:ext cx="4572132" cy="47854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180</Words>
  <Application>Microsoft Office PowerPoint</Application>
  <PresentationFormat>On-screen Show (4:3)</PresentationFormat>
  <Paragraphs>86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Punctuation </vt:lpstr>
      <vt:lpstr>Introduction</vt:lpstr>
      <vt:lpstr>Definition of Punctuation </vt:lpstr>
      <vt:lpstr>Types of Punctuation </vt:lpstr>
      <vt:lpstr>Period (.) </vt:lpstr>
      <vt:lpstr>Note of Interrogation (Question Mark) (?) </vt:lpstr>
      <vt:lpstr>Note of Exclamation (Exclamation mark/point) (!) </vt:lpstr>
      <vt:lpstr>Comma (,) </vt:lpstr>
      <vt:lpstr>Colon (:) </vt:lpstr>
      <vt:lpstr>Semicolon (;) </vt:lpstr>
      <vt:lpstr>Hyphen (-) </vt:lpstr>
      <vt:lpstr>Dash (–) </vt:lpstr>
      <vt:lpstr>Apostrophe (’) </vt:lpstr>
      <vt:lpstr>Quotation Marks (‘...’/“... ... ..”) </vt:lpstr>
      <vt:lpstr>Parentheses - () </vt:lpstr>
      <vt:lpstr>Brackets </vt:lpstr>
      <vt:lpstr>Slide 17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Punctuation</dc:title>
  <dc:creator>ASUS</dc:creator>
  <cp:lastModifiedBy>ASUS</cp:lastModifiedBy>
  <cp:revision>4</cp:revision>
  <dcterms:created xsi:type="dcterms:W3CDTF">2020-03-31T10:07:58Z</dcterms:created>
  <dcterms:modified xsi:type="dcterms:W3CDTF">2020-03-31T10:43:59Z</dcterms:modified>
</cp:coreProperties>
</file>